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03" r:id="rId1"/>
    <p:sldMasterId id="2147483715" r:id="rId2"/>
  </p:sldMasterIdLst>
  <p:notesMasterIdLst>
    <p:notesMasterId r:id="rId18"/>
  </p:notesMasterIdLst>
  <p:handoutMasterIdLst>
    <p:handoutMasterId r:id="rId19"/>
  </p:handoutMasterIdLst>
  <p:sldIdLst>
    <p:sldId id="389" r:id="rId3"/>
    <p:sldId id="390" r:id="rId4"/>
    <p:sldId id="391" r:id="rId5"/>
    <p:sldId id="392" r:id="rId6"/>
    <p:sldId id="393" r:id="rId7"/>
    <p:sldId id="405" r:id="rId8"/>
    <p:sldId id="396" r:id="rId9"/>
    <p:sldId id="395" r:id="rId10"/>
    <p:sldId id="397" r:id="rId11"/>
    <p:sldId id="398" r:id="rId12"/>
    <p:sldId id="399" r:id="rId13"/>
    <p:sldId id="400" r:id="rId14"/>
    <p:sldId id="401" r:id="rId15"/>
    <p:sldId id="402" r:id="rId16"/>
    <p:sldId id="403" r:id="rId17"/>
  </p:sldIdLst>
  <p:sldSz cx="9144000" cy="6858000" type="screen4x3"/>
  <p:notesSz cx="7099300" cy="10234613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FFFF"/>
    <a:srgbClr val="66FF66"/>
    <a:srgbClr val="0099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4" autoAdjust="0"/>
    <p:restoredTop sz="94686" autoAdjust="0"/>
  </p:normalViewPr>
  <p:slideViewPr>
    <p:cSldViewPr snapToObjects="1">
      <p:cViewPr varScale="1">
        <p:scale>
          <a:sx n="70" d="100"/>
          <a:sy n="70" d="100"/>
        </p:scale>
        <p:origin x="-127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60D4E8AC-359B-4018-A455-1A9F842C1E67}" type="datetime3">
              <a:rPr lang="en-AU"/>
              <a:pPr>
                <a:defRPr/>
              </a:pPr>
              <a:t>10 June, 2020</a:t>
            </a:fld>
            <a:endParaRPr lang="en-AU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5 — Large and Fast: Exploiting Memory Hierarchy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F910D7E8-64AF-46CE-B5D9-B348DB255A93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77698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65B3E6DD-8F09-4349-88A7-EF9357A57AE1}" type="datetime3">
              <a:rPr lang="en-AU"/>
              <a:pPr>
                <a:defRPr/>
              </a:pPr>
              <a:t>10 June, 2020</a:t>
            </a:fld>
            <a:endParaRPr lang="en-AU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5 — Large and Fast: Exploiting Memory Hierarchy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CE40D72-F588-4028-AF8D-4B959F7DBD2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307055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AAE024D-4E74-4191-ADB0-8491283A9390}" type="datetime1">
              <a:rPr lang="en-US"/>
              <a:pPr>
                <a:defRPr/>
              </a:pPr>
              <a:t>6/10/2020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157E11D1-DF17-46CC-B723-8591B28267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51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7284B463-64FB-47E8-88F1-4372BBD9DC8A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6DE0962-E002-471C-B604-0B871163FB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4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FD11416A-4DDC-48F4-AC1C-7575B3EBA16C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C30F1FD-D3C6-4E6F-A2C1-3444E9F96F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0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AE18DDA4-0ECA-4C55-B5B5-26C2DA8271D8}" type="datetime1">
              <a:rPr lang="en-US"/>
              <a:pPr>
                <a:defRPr/>
              </a:pPr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3E44CA1F-2D52-4204-9060-55C690ACA7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66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81100" y="6407150"/>
            <a:ext cx="6781800" cy="365125"/>
          </a:xfrm>
        </p:spPr>
        <p:txBody>
          <a:bodyPr/>
          <a:lstStyle>
            <a:lvl1pPr rtl="1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solidFill>
                  <a:prstClr val="black"/>
                </a:solidFill>
                <a:latin typeface="Times New Roman" pitchFamily="18" charset="0"/>
                <a:cs typeface="B Titr" panose="00000700000000000000" pitchFamily="2" charset="-78"/>
              </a:defRPr>
            </a:lvl1pPr>
          </a:lstStyle>
          <a:p>
            <a:pPr>
              <a:defRPr/>
            </a:pPr>
            <a:r>
              <a:rPr lang="en-US"/>
              <a:t>Advanced Computer </a:t>
            </a:r>
            <a:r>
              <a:rPr lang="en-US" smtClean="0"/>
              <a:t>Architecture-Fall 2018, </a:t>
            </a:r>
            <a:r>
              <a:rPr lang="en-US"/>
              <a:t>AUT, Tehran, Iran </a:t>
            </a:r>
            <a:endParaRPr lang="en-US" sz="110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292100" y="6419850"/>
            <a:ext cx="542925" cy="365125"/>
          </a:xfrm>
        </p:spPr>
        <p:txBody>
          <a:bodyPr lIns="0" tIns="0" rIns="0" bIns="0"/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 sz="1400" b="1" baseline="0">
                <a:solidFill>
                  <a:prstClr val="black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>
              <a:defRPr/>
            </a:pPr>
            <a:fld id="{D791268F-B68B-49E5-9348-7B878244EFCF}" type="slidenum">
              <a:rPr lang="en-US"/>
              <a:pPr>
                <a:defRPr/>
              </a:pPr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06451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2F24BBEE-EAC6-43BF-8898-4994A0F0A00B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D13BDCD2-86E0-4479-A3C8-E35D124F49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52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2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A88AF1C9-F033-4E68-8290-72DAFE9948F7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4EA6E58E-F133-456C-BF31-100DB01653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61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5702F267-FDFC-40BF-A0D4-81978B273B6E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A75B6FCA-93B8-4BBA-8AB3-753B1C25D7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71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11655278-606B-4BE3-A4B1-D04702C750A3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B146F5C3-FE8D-4A89-9BFE-08B572CD35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26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7102CE6A-C670-43F0-B986-3C6444F69766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8C403CBF-53BD-48A0-A6E8-A65248C83B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482A7E7C-F992-43A3-8511-323E1A8CFF75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8FF55776-28AA-4E7C-AC20-F0EF51289B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191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5F496480-8208-4206-896C-2C8AEAB4AD37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BB701964-2B01-4688-9F3D-DC63FD60E3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21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324D7882-309E-4A9D-89F0-099FD92C8D34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630F0D7E-C4F2-4416-B84B-FA4C2BFB3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732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F0A8443F-603D-49CD-B15D-9467E4F1DDC0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657B3DC8-9857-4B77-9310-CB3964995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4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AE90A16A-1778-4E33-A2BB-097937F7E9D0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50F52E82-BEC4-443A-A6FD-A6570FD507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2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3693394-B4F2-41FA-AEC5-8B7DB404E0B6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167B7E9-CF91-43E1-81C5-96C0138F3F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87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lvl1pPr>
              <a:defRPr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8D9EE3B-D04D-462F-82D2-00DE6EB83B25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783CFD4-3C9A-4FCE-A40D-92359AEBB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5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AD0E6C7-181A-412D-842E-11460BD8EE91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B1F3044-6FB9-4A39-8049-65A5BF9B11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19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A2BC73FC-C58D-4CBF-BB65-FBB5DDDCE9C8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A491502-A3D7-43E7-9987-C05A1609AF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2554D53B-B57C-478D-B1BB-8128CBD23A24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D1C740D-339B-449E-9C67-8F58B19F2E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04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 Single Corner Rectangle 5"/>
          <p:cNvSpPr/>
          <p:nvPr/>
        </p:nvSpPr>
        <p:spPr>
          <a:xfrm>
            <a:off x="6400800" y="433388"/>
            <a:ext cx="2324100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E1EB4883-3F77-4F75-A3F7-F6742D170FE1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7430DA3C-41A4-44BA-89C7-4BCC6C7E84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8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3238" y="4986338"/>
            <a:ext cx="8183562" cy="1050925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503238" y="530225"/>
            <a:ext cx="8183562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fld id="{70362803-1430-4158-9698-19E5A71EE822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fld id="{DB4BB788-B537-4C8C-9EE2-F55E00B33E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8D3E"/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9pPr>
      <a:extLst/>
    </p:titleStyle>
    <p:bodyStyle>
      <a:lvl1pPr marL="265113" indent="-265113" algn="l" rtl="0" eaLnBrk="0" fontAlgn="base" hangingPunct="0">
        <a:spcBef>
          <a:spcPts val="25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00025" algn="l" rtl="0" eaLnBrk="0" fontAlgn="base" hangingPunct="0">
        <a:spcBef>
          <a:spcPts val="250"/>
        </a:spcBef>
        <a:spcAft>
          <a:spcPct val="0"/>
        </a:spcAft>
        <a:buClr>
          <a:schemeClr val="accent1"/>
        </a:buClr>
        <a:buSzPct val="100000"/>
        <a:buFont typeface="Verdana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5813" indent="-182563" algn="l" rtl="0" eaLnBrk="0" fontAlgn="base" hangingPunct="0">
        <a:spcBef>
          <a:spcPts val="250"/>
        </a:spcBef>
        <a:spcAft>
          <a:spcPct val="0"/>
        </a:spcAft>
        <a:buClr>
          <a:srgbClr val="ED3742"/>
        </a:buClr>
        <a:buSzPct val="100000"/>
        <a:buFont typeface="Wingdings 2" pitchFamily="18" charset="2"/>
        <a:buChar char="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3938" indent="-182563" algn="l" rtl="0" eaLnBrk="0" fontAlgn="base" hangingPunct="0">
        <a:spcBef>
          <a:spcPts val="225"/>
        </a:spcBef>
        <a:spcAft>
          <a:spcPct val="0"/>
        </a:spcAft>
        <a:buClr>
          <a:srgbClr val="ED3742"/>
        </a:buClr>
        <a:buSzPct val="112000"/>
        <a:buFont typeface="Verdana" pitchFamily="34" charset="0"/>
        <a:buChar char="◦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525" indent="-182563" algn="l" rtl="0" eaLnBrk="0" fontAlgn="base" hangingPunct="0">
        <a:spcBef>
          <a:spcPts val="250"/>
        </a:spcBef>
        <a:spcAft>
          <a:spcPct val="0"/>
        </a:spcAft>
        <a:buClr>
          <a:srgbClr val="4A85BF"/>
        </a:buClr>
        <a:buSzPct val="100000"/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0681D08C-24CE-40DE-81EC-203F9FFBBC7B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C7FD442A-8BD1-4075-AD50-35F1B88D2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7" Type="http://schemas.openxmlformats.org/officeDocument/2006/relationships/image" Target="../media/image4.png"/><Relationship Id="rId2" Type="http://schemas.microsoft.com/office/2007/relationships/media" Target="../media/media11.wma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audio" Target="../media/media15.wma"/><Relationship Id="rId7" Type="http://schemas.openxmlformats.org/officeDocument/2006/relationships/image" Target="../media/image34.png"/><Relationship Id="rId2" Type="http://schemas.microsoft.com/office/2007/relationships/media" Target="../media/media15.wma"/><Relationship Id="rId1" Type="http://schemas.openxmlformats.org/officeDocument/2006/relationships/tags" Target="../tags/tag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2.wma"/><Relationship Id="rId7" Type="http://schemas.openxmlformats.org/officeDocument/2006/relationships/image" Target="../media/image7.png"/><Relationship Id="rId2" Type="http://schemas.microsoft.com/office/2007/relationships/media" Target="../media/media2.wm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4.wma"/><Relationship Id="rId7" Type="http://schemas.openxmlformats.org/officeDocument/2006/relationships/image" Target="../media/image13.png"/><Relationship Id="rId2" Type="http://schemas.microsoft.com/office/2007/relationships/media" Target="../media/media4.wma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4E1F2"/>
            </a:gs>
            <a:gs pos="64999">
              <a:srgbClr val="F0EBD5"/>
            </a:gs>
            <a:gs pos="100000">
              <a:srgbClr val="D1C39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ctrTitle"/>
          </p:nvPr>
        </p:nvSpPr>
        <p:spPr bwMode="auto">
          <a:xfrm>
            <a:off x="457200" y="2246313"/>
            <a:ext cx="8229600" cy="1254125"/>
          </a:xfrm>
        </p:spPr>
        <p:txBody>
          <a:bodyPr wrap="square" lIns="0" tIns="0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altLang="en-US" sz="28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  <a:t>Computer Architecture</a:t>
            </a:r>
            <a:r>
              <a:rPr lang="en-US" alt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  <a:t/>
            </a:r>
            <a:br>
              <a:rPr lang="en-US" alt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</a:br>
            <a:r>
              <a:rPr lang="en-US" alt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  <a:t> </a:t>
            </a:r>
            <a:r>
              <a:rPr lang="en-US" alt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itchFamily="2" charset="-78"/>
              </a:rPr>
              <a:t>Spring 2020</a:t>
            </a:r>
            <a:endParaRPr lang="en-US" altLang="en-US" sz="1600" b="0" dirty="0" smtClean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03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altLang="en-US" b="1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farbeh@aut.ac.ir</a:t>
            </a:r>
            <a:endParaRPr lang="fa-IR" altLang="en-US" b="1" dirty="0">
              <a:solidFill>
                <a:srgbClr val="000000"/>
              </a:solidFill>
              <a:latin typeface="Calibri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Amirkabir University of 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1400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 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Calibri" pitchFamily="34" charset="0"/>
                <a:cs typeface="B Titr" pitchFamily="2" charset="-78"/>
              </a:rPr>
              <a:t>Register Transfer Language (RTL) </a:t>
            </a:r>
          </a:p>
          <a:p>
            <a:pPr algn="ctr" eaLnBrk="1" hangingPunct="1">
              <a:lnSpc>
                <a:spcPct val="150000"/>
              </a:lnSpc>
            </a:pPr>
            <a:endParaRPr lang="en-US" altLang="en-US" sz="2000" dirty="0">
              <a:solidFill>
                <a:srgbClr val="000000"/>
              </a:solidFill>
              <a:latin typeface="Calibri" pitchFamily="34" charset="0"/>
              <a:cs typeface="B Titr" pitchFamily="2" charset="-78"/>
            </a:endParaRPr>
          </a:p>
        </p:txBody>
      </p:sp>
      <p:pic>
        <p:nvPicPr>
          <p:cNvPr id="25604" name="Picture 6" descr="C:\Users\hamed\Dropbox\New\1397-2\CA\Slides\2696735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9" t="7574" r="23878" b="32930"/>
          <a:stretch>
            <a:fillRect/>
          </a:stretch>
        </p:blipFill>
        <p:spPr bwMode="auto">
          <a:xfrm>
            <a:off x="3708400" y="692150"/>
            <a:ext cx="1566863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420"/>
    </mc:Choice>
    <mc:Fallback xmlns="">
      <p:transition spd="slow" advTm="360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>
                <a:latin typeface="Calibri" pitchFamily="34" charset="0"/>
                <a:cs typeface="B Titr" pitchFamily="2" charset="-78"/>
              </a:rPr>
              <a:t>RTL- Binary Arithmetic Circuit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CD057926-20CA-4989-8239-2F7F2EFE12FA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4820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908050"/>
            <a:ext cx="4032250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2481263"/>
            <a:ext cx="417195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400"/>
    </mc:Choice>
    <mc:Fallback xmlns="">
      <p:transition spd="slow" advTm="158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>
                <a:latin typeface="Calibri" pitchFamily="34" charset="0"/>
                <a:cs typeface="B Titr" pitchFamily="2" charset="-78"/>
              </a:rPr>
              <a:t>RTL- Binary Logic Functions and </a:t>
            </a:r>
            <a:r>
              <a:rPr lang="el-GR" altLang="en-US" sz="3200" smtClean="0">
                <a:latin typeface="Calibri" pitchFamily="34" charset="0"/>
                <a:cs typeface="B Titr" pitchFamily="2" charset="-78"/>
              </a:rPr>
              <a:t>μ</a:t>
            </a:r>
            <a:r>
              <a:rPr lang="en-US" altLang="en-US" sz="3200" smtClean="0">
                <a:latin typeface="Calibri" pitchFamily="34" charset="0"/>
                <a:cs typeface="B Titr" pitchFamily="2" charset="-78"/>
              </a:rPr>
              <a:t>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0AFB0FAC-404B-443F-82D7-F6CC4CBDD8E1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5844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981075"/>
            <a:ext cx="610552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75" y="2613025"/>
            <a:ext cx="444817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791"/>
    </mc:Choice>
    <mc:Fallback xmlns="">
      <p:transition spd="slow" advTm="161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>
                <a:latin typeface="Calibri" pitchFamily="34" charset="0"/>
                <a:cs typeface="B Titr" pitchFamily="2" charset="-78"/>
              </a:rPr>
              <a:t>RTL- Binary Logic Circuit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C7741E96-1A33-4743-8B46-652D23A145F4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628775"/>
            <a:ext cx="340042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2495550"/>
            <a:ext cx="26289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989"/>
    </mc:Choice>
    <mc:Fallback xmlns="">
      <p:transition spd="slow" advTm="106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>
                <a:latin typeface="Calibri" pitchFamily="34" charset="0"/>
                <a:cs typeface="B Titr" pitchFamily="2" charset="-78"/>
              </a:rPr>
              <a:t>RTL- Shift Microoperations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0CB22DF9-4764-4A8A-8B4E-3BF17F621A3E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7892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3789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"/>
          <a:stretch>
            <a:fillRect/>
          </a:stretch>
        </p:blipFill>
        <p:spPr bwMode="auto">
          <a:xfrm>
            <a:off x="1692275" y="1125538"/>
            <a:ext cx="5721350" cy="236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3716338"/>
            <a:ext cx="445770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506913"/>
            <a:ext cx="1619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283"/>
    </mc:Choice>
    <mc:Fallback xmlns="">
      <p:transition spd="slow" advTm="126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>
                <a:latin typeface="Calibri" pitchFamily="34" charset="0"/>
                <a:cs typeface="B Titr" pitchFamily="2" charset="-78"/>
              </a:rPr>
              <a:t>RTL- Shifter Circuit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29EBE87D-5EAF-4AF6-A8C6-FF32FFCA059F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8916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052513"/>
            <a:ext cx="3625850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357438"/>
            <a:ext cx="315277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955"/>
    </mc:Choice>
    <mc:Fallback xmlns="">
      <p:transition spd="slow" advTm="249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>
                <a:latin typeface="Calibri" pitchFamily="34" charset="0"/>
                <a:cs typeface="B Titr" pitchFamily="2" charset="-78"/>
              </a:rPr>
              <a:t>RTL- Arithmetic Logic Shift Unit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7FD48480-CD56-4E32-8B14-CB2D60C9146D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9940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3994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"/>
          <a:stretch>
            <a:fillRect/>
          </a:stretch>
        </p:blipFill>
        <p:spPr bwMode="auto">
          <a:xfrm>
            <a:off x="233363" y="1528763"/>
            <a:ext cx="4033837" cy="399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7"/>
          <a:stretch>
            <a:fillRect/>
          </a:stretch>
        </p:blipFill>
        <p:spPr bwMode="auto">
          <a:xfrm>
            <a:off x="4068763" y="2924175"/>
            <a:ext cx="4784725" cy="322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1039813"/>
            <a:ext cx="1231900" cy="162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1979613" y="1851025"/>
            <a:ext cx="1671637" cy="812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4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5584825"/>
            <a:ext cx="1150937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>
            <a:endCxn id="39945" idx="0"/>
          </p:cNvCxnSpPr>
          <p:nvPr/>
        </p:nvCxnSpPr>
        <p:spPr>
          <a:xfrm>
            <a:off x="1431925" y="4941888"/>
            <a:ext cx="260350" cy="64293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4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0" y="879475"/>
            <a:ext cx="1377950" cy="194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 flipV="1">
            <a:off x="3203575" y="2519363"/>
            <a:ext cx="2447925" cy="14859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954"/>
    </mc:Choice>
    <mc:Fallback xmlns="">
      <p:transition spd="slow" advTm="376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>
                <a:latin typeface="Calibri" pitchFamily="34" charset="0"/>
                <a:cs typeface="B Titr" pitchFamily="2" charset="-78"/>
              </a:rPr>
              <a:t>Register Transfer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2662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3" y="1341438"/>
            <a:ext cx="16668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0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71788"/>
            <a:ext cx="31718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1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8" y="2852738"/>
            <a:ext cx="17526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2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3498850"/>
            <a:ext cx="54006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5599113"/>
            <a:ext cx="322897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4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6359525" y="971550"/>
            <a:ext cx="2320925" cy="178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597"/>
    </mc:Choice>
    <mc:Fallback xmlns="">
      <p:transition spd="slow" advTm="183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>
                <a:latin typeface="Calibri" pitchFamily="34" charset="0"/>
                <a:cs typeface="B Titr" pitchFamily="2" charset="-78"/>
              </a:rPr>
              <a:t>Register Transfer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CB187FE6-2FF6-40BA-A5E5-8463FD429CC0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2238375"/>
            <a:ext cx="84677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363"/>
    </mc:Choice>
    <mc:Fallback xmlns="">
      <p:transition spd="slow" advTm="164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>
                <a:latin typeface="Calibri" pitchFamily="34" charset="0"/>
                <a:cs typeface="B Titr" pitchFamily="2" charset="-78"/>
              </a:rPr>
              <a:t>RTL- BUS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543EF8C3-4DB9-4EA2-B8CD-F2B7E885B753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0"/>
          <a:stretch>
            <a:fillRect/>
          </a:stretch>
        </p:blipFill>
        <p:spPr bwMode="auto">
          <a:xfrm>
            <a:off x="1638300" y="1514475"/>
            <a:ext cx="586740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5602288"/>
            <a:ext cx="241935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5602288"/>
            <a:ext cx="1495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550"/>
    </mc:Choice>
    <mc:Fallback xmlns="">
      <p:transition spd="slow" advTm="334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>
                <a:latin typeface="Calibri" pitchFamily="34" charset="0"/>
                <a:cs typeface="B Titr" pitchFamily="2" charset="-78"/>
              </a:rPr>
              <a:t>RTL- BUS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D6466D2B-26E1-464C-A4BC-172643583852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843088"/>
            <a:ext cx="4648200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749"/>
    </mc:Choice>
    <mc:Fallback xmlns="">
      <p:transition spd="slow" advTm="147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>
                <a:latin typeface="Calibri" pitchFamily="34" charset="0"/>
                <a:cs typeface="B Titr" pitchFamily="2" charset="-78"/>
              </a:rPr>
              <a:t>RTL- Memory Transfer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99B4C86A-24F1-4158-A300-5708FC5989C4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0724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30725" name="TextBox 1"/>
          <p:cNvSpPr txBox="1">
            <a:spLocks noChangeArrowheads="1"/>
          </p:cNvSpPr>
          <p:nvPr/>
        </p:nvSpPr>
        <p:spPr bwMode="auto">
          <a:xfrm>
            <a:off x="3492500" y="1700213"/>
            <a:ext cx="22256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itchFamily="18" charset="0"/>
                <a:cs typeface="Times New Roman" pitchFamily="18" charset="0"/>
              </a:rPr>
              <a:t>Read: DR ← M[AR]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b="1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b="1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itchFamily="18" charset="0"/>
                <a:cs typeface="Times New Roman" pitchFamily="18" charset="0"/>
              </a:rPr>
              <a:t>Write: M[AR] ← R1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7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424"/>
    </mc:Choice>
    <mc:Fallback xmlns="">
      <p:transition spd="slow" advTm="99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>
                <a:latin typeface="Calibri" pitchFamily="34" charset="0"/>
                <a:cs typeface="B Titr" pitchFamily="2" charset="-78"/>
              </a:rPr>
              <a:t>RTL- Arithmetic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E97C4D14-FE63-42F3-8521-1C0C1CFD3BBE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174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317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125538"/>
            <a:ext cx="173355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343150"/>
            <a:ext cx="6711950" cy="259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523"/>
    </mc:Choice>
    <mc:Fallback xmlns="">
      <p:transition spd="slow" advTm="141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>
                <a:latin typeface="Calibri" pitchFamily="34" charset="0"/>
                <a:cs typeface="B Titr" pitchFamily="2" charset="-78"/>
              </a:rPr>
              <a:t>RTL- Binary Adder/Subtractor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466FD6FF-053C-48D4-90CF-083C672F6343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2772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3277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125538"/>
            <a:ext cx="6353175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3213100"/>
            <a:ext cx="615315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91"/>
    </mc:Choice>
    <mc:Fallback xmlns="">
      <p:transition spd="slow" advTm="55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>
                <a:latin typeface="Calibri" pitchFamily="34" charset="0"/>
                <a:cs typeface="B Titr" pitchFamily="2" charset="-78"/>
              </a:rPr>
              <a:t>RTL- Binary Incrementer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024D30D0-981E-4EA3-820C-5A055585A06E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3796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3379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2019300"/>
            <a:ext cx="541972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20"/>
    </mc:Choice>
    <mc:Fallback xmlns="">
      <p:transition spd="slow" advTm="49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7.7|30.4|3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5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2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9285</TotalTime>
  <Words>219</Words>
  <Application>Microsoft Office PowerPoint</Application>
  <PresentationFormat>On-screen Show (4:3)</PresentationFormat>
  <Paragraphs>53</Paragraphs>
  <Slides>15</Slides>
  <Notes>0</Notes>
  <HiddenSlides>0</HiddenSlides>
  <MMClips>15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Aspect</vt:lpstr>
      <vt:lpstr>Office Theme</vt:lpstr>
      <vt:lpstr>Computer Architecture  Spring 2020</vt:lpstr>
      <vt:lpstr>Register Transfer Level</vt:lpstr>
      <vt:lpstr>Register Transfer Level</vt:lpstr>
      <vt:lpstr>RTL- BUS</vt:lpstr>
      <vt:lpstr>RTL- BUS</vt:lpstr>
      <vt:lpstr>RTL- Memory Transfer</vt:lpstr>
      <vt:lpstr>RTL- Arithmetic </vt:lpstr>
      <vt:lpstr>RTL- Binary Adder/Subtractor  </vt:lpstr>
      <vt:lpstr>RTL- Binary Incrementer   </vt:lpstr>
      <vt:lpstr>RTL- Binary Arithmetic Circuit </vt:lpstr>
      <vt:lpstr>RTL- Binary Logic Functions and μop</vt:lpstr>
      <vt:lpstr>RTL- Binary Logic Circuit</vt:lpstr>
      <vt:lpstr>RTL- Shift Microoperations</vt:lpstr>
      <vt:lpstr>RTL- Shifter Circuit</vt:lpstr>
      <vt:lpstr>RTL- Arithmetic Logic Shift Unit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</dc:title>
  <dc:creator>Peter Ashenden</dc:creator>
  <cp:lastModifiedBy>hamed</cp:lastModifiedBy>
  <cp:revision>80</cp:revision>
  <dcterms:created xsi:type="dcterms:W3CDTF">2008-08-25T10:09:57Z</dcterms:created>
  <dcterms:modified xsi:type="dcterms:W3CDTF">2020-06-10T06:55:03Z</dcterms:modified>
</cp:coreProperties>
</file>